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Hanken Grotesk"/>
      <p:regular r:id="rId15"/>
      <p:bold r:id="rId16"/>
      <p:italic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bold r:id="rId27"/>
      <p:boldItalic r:id="rId28"/>
    </p:embeddedFont>
    <p:embeddedFont>
      <p:font typeface="Lato Light"/>
      <p:regular r:id="rId29"/>
      <p:bold r:id="rId30"/>
      <p:italic r:id="rId31"/>
      <p:boldItalic r:id="rId32"/>
    </p:embeddedFont>
    <p:embeddedFont>
      <p:font typeface="Open Sans Medium"/>
      <p:regular r:id="rId33"/>
      <p:bold r:id="rId34"/>
      <p:italic r:id="rId35"/>
      <p:boldItalic r:id="rId36"/>
    </p:embeddedFont>
    <p:embeddedFont>
      <p:font typeface="PT Sans"/>
      <p:regular r:id="rId37"/>
      <p:bold r:id="rId38"/>
      <p:italic r:id="rId39"/>
      <p:boldItalic r:id="rId40"/>
    </p:embeddedFont>
    <p:embeddedFont>
      <p:font typeface="Inter Medium"/>
      <p:regular r:id="rId41"/>
      <p:bold r:id="rId42"/>
    </p:embeddedFont>
    <p:embeddedFont>
      <p:font typeface="Space Grotesk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font" Target="fonts/Poppins-bold.fntdata"/><Relationship Id="rId42" Type="http://schemas.openxmlformats.org/officeDocument/2006/relationships/font" Target="fonts/InterMedium-bold.fntdata"/><Relationship Id="rId41" Type="http://schemas.openxmlformats.org/officeDocument/2006/relationships/font" Target="fonts/InterMedium-regular.fntdata"/><Relationship Id="rId22" Type="http://schemas.openxmlformats.org/officeDocument/2006/relationships/font" Target="fonts/Poppins-boldItalic.fntdata"/><Relationship Id="rId44" Type="http://schemas.openxmlformats.org/officeDocument/2006/relationships/font" Target="fonts/SpaceGrotesk-bold.fntdata"/><Relationship Id="rId21" Type="http://schemas.openxmlformats.org/officeDocument/2006/relationships/font" Target="fonts/Poppins-italic.fntdata"/><Relationship Id="rId43" Type="http://schemas.openxmlformats.org/officeDocument/2006/relationships/font" Target="fonts/SpaceGrotesk-regular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italic.fntdata"/><Relationship Id="rId30" Type="http://schemas.openxmlformats.org/officeDocument/2006/relationships/font" Target="fonts/LatoLight-bold.fntdata"/><Relationship Id="rId11" Type="http://schemas.openxmlformats.org/officeDocument/2006/relationships/slide" Target="slides/slide5.xml"/><Relationship Id="rId33" Type="http://schemas.openxmlformats.org/officeDocument/2006/relationships/font" Target="fonts/OpenSansMedium-regular.fntdata"/><Relationship Id="rId10" Type="http://schemas.openxmlformats.org/officeDocument/2006/relationships/slide" Target="slides/slide4.xml"/><Relationship Id="rId32" Type="http://schemas.openxmlformats.org/officeDocument/2006/relationships/font" Target="fonts/Lato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OpenSansMedium-italic.fntdata"/><Relationship Id="rId12" Type="http://schemas.openxmlformats.org/officeDocument/2006/relationships/slide" Target="slides/slide6.xml"/><Relationship Id="rId34" Type="http://schemas.openxmlformats.org/officeDocument/2006/relationships/font" Target="fonts/OpenSansMedium-bold.fntdata"/><Relationship Id="rId15" Type="http://schemas.openxmlformats.org/officeDocument/2006/relationships/font" Target="fonts/HankenGrotesk-regular.fntdata"/><Relationship Id="rId37" Type="http://schemas.openxmlformats.org/officeDocument/2006/relationships/font" Target="fonts/PTSans-regular.fntdata"/><Relationship Id="rId14" Type="http://schemas.openxmlformats.org/officeDocument/2006/relationships/slide" Target="slides/slide8.xml"/><Relationship Id="rId36" Type="http://schemas.openxmlformats.org/officeDocument/2006/relationships/font" Target="fonts/OpenSansMedium-boldItalic.fntdata"/><Relationship Id="rId17" Type="http://schemas.openxmlformats.org/officeDocument/2006/relationships/font" Target="fonts/HankenGrotesk-italic.fntdata"/><Relationship Id="rId39" Type="http://schemas.openxmlformats.org/officeDocument/2006/relationships/font" Target="fonts/PTSans-italic.fntdata"/><Relationship Id="rId16" Type="http://schemas.openxmlformats.org/officeDocument/2006/relationships/font" Target="fonts/HankenGrotesk-bold.fntdata"/><Relationship Id="rId38" Type="http://schemas.openxmlformats.org/officeDocument/2006/relationships/font" Target="fonts/PTSans-bold.fntdata"/><Relationship Id="rId19" Type="http://schemas.openxmlformats.org/officeDocument/2006/relationships/font" Target="fonts/Poppins-regular.fntdata"/><Relationship Id="rId18" Type="http://schemas.openxmlformats.org/officeDocument/2006/relationships/font" Target="fonts/HankenGrotes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SLIDES_API80213073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SLIDES_API8021307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-</a:t>
            </a:r>
            <a:r>
              <a:rPr lang="fr"/>
              <a:t>Présentation de l'orateur et du projet Heart Green 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-Objectif de la présentation : donner un aperçu du projet et de ses principaux aspects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SLIDES_API80213073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SLIDES_API80213073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-</a:t>
            </a:r>
            <a:r>
              <a:rPr lang="fr"/>
              <a:t>Création du projet dans le cadre d'une formation individuelle pour la certification RNCP Niveau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-Objectif de l'entreprise : offrir des événements uniques et écoresponsables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-Besoins des clients : recherchent d'expériences personnalisées et écologiques pour leurs événements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(persona, swot)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-Contrainte technique à définir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SLIDES_API80213073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SLIDES_API80213073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r>
              <a:rPr lang="fr"/>
              <a:t>Structure du site avec ses différentes sections et pages principales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SLIDES_API80213073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SLIDES_API80213073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-</a:t>
            </a:r>
            <a:r>
              <a:rPr lang="fr"/>
              <a:t>Inspiration visuelle et couleurs dominantes pour le design du site à travers le mood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SLIDES_API80213073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SLIDES_API80213073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-Éléments de la charte graphique et style visuel du site avec le style tile/ PT SERIF SANS CAPTION / LATO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-Couleur daltonien friendly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SLIDES_API802130737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SLIDES_API802130737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-Présente les évolutions entre les maquettes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SLIDES_API802130737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SLIDES_API802130737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r>
              <a:rPr lang="fr"/>
              <a:t>Fonctionnalités clés du site, comme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réservation en ligne,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noter commenter,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espace utilisateur,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discuter,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la consultation des avancés,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802130737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802130737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r>
              <a:rPr lang="fr"/>
              <a:t>Récapitulatif des points abordés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-Remercier pour l’attention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7" name="Google Shape;157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8" name="Google Shape;158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9" name="Google Shape;159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61" name="Google Shape;161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62" name="Google Shape;162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9" name="Google Shape;169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72" name="Google Shape;172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8" name="Google Shape;178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9" name="Google Shape;179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0" name="Google Shape;180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81" name="Google Shape;181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2" name="Google Shape;182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83" name="Google Shape;183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F170E"/>
                </a:solidFill>
                <a:latin typeface="PT Sans"/>
                <a:ea typeface="PT Sans"/>
                <a:cs typeface="PT Sans"/>
                <a:sym typeface="PT Sans"/>
              </a:rPr>
              <a:t>Introduction</a:t>
            </a:r>
            <a:endParaRPr>
              <a:solidFill>
                <a:srgbClr val="3F170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90" name="Google Shape;190;p29"/>
          <p:cNvGrpSpPr/>
          <p:nvPr/>
        </p:nvGrpSpPr>
        <p:grpSpPr>
          <a:xfrm>
            <a:off x="0" y="0"/>
            <a:ext cx="764700" cy="699300"/>
            <a:chOff x="0" y="0"/>
            <a:chExt cx="764700" cy="699300"/>
          </a:xfrm>
        </p:grpSpPr>
        <p:sp>
          <p:nvSpPr>
            <p:cNvPr id="191" name="Google Shape;191;p29"/>
            <p:cNvSpPr/>
            <p:nvPr/>
          </p:nvSpPr>
          <p:spPr>
            <a:xfrm>
              <a:off x="0" y="0"/>
              <a:ext cx="764700" cy="699300"/>
            </a:xfrm>
            <a:prstGeom prst="rect">
              <a:avLst/>
            </a:prstGeom>
            <a:solidFill>
              <a:srgbClr val="F9F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pic>
          <p:nvPicPr>
            <p:cNvPr id="192" name="Google Shape;19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37" y="19050"/>
              <a:ext cx="723090" cy="6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575" y="803075"/>
            <a:ext cx="4526976" cy="413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135200" y="795125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F170E"/>
                </a:solidFill>
                <a:latin typeface="PT Sans"/>
                <a:ea typeface="PT Sans"/>
                <a:cs typeface="PT Sans"/>
                <a:sym typeface="PT Sans"/>
              </a:rPr>
              <a:t>Contexte et Besoin</a:t>
            </a:r>
            <a:endParaRPr>
              <a:solidFill>
                <a:srgbClr val="3F170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0" name="Google Shape;200;p30"/>
          <p:cNvSpPr txBox="1"/>
          <p:nvPr>
            <p:ph idx="1" type="subTitle"/>
          </p:nvPr>
        </p:nvSpPr>
        <p:spPr>
          <a:xfrm>
            <a:off x="4745250" y="26252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Analyse des besoins des clients en matière d'événements personnalisés et écoresponsables.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0"/>
          <p:cNvSpPr txBox="1"/>
          <p:nvPr>
            <p:ph idx="3" type="subTitle"/>
          </p:nvPr>
        </p:nvSpPr>
        <p:spPr>
          <a:xfrm>
            <a:off x="4745250" y="157947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Présentation du contexte du projet, incluant la certification RNCP Niveau 5.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2" name="Google Shape;202;p30"/>
          <p:cNvGrpSpPr/>
          <p:nvPr/>
        </p:nvGrpSpPr>
        <p:grpSpPr>
          <a:xfrm>
            <a:off x="0" y="0"/>
            <a:ext cx="764700" cy="699300"/>
            <a:chOff x="0" y="0"/>
            <a:chExt cx="764700" cy="699300"/>
          </a:xfrm>
        </p:grpSpPr>
        <p:sp>
          <p:nvSpPr>
            <p:cNvPr id="203" name="Google Shape;203;p30"/>
            <p:cNvSpPr/>
            <p:nvPr/>
          </p:nvSpPr>
          <p:spPr>
            <a:xfrm>
              <a:off x="0" y="0"/>
              <a:ext cx="764700" cy="699300"/>
            </a:xfrm>
            <a:prstGeom prst="rect">
              <a:avLst/>
            </a:prstGeom>
            <a:solidFill>
              <a:srgbClr val="F9F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pic>
          <p:nvPicPr>
            <p:cNvPr id="204" name="Google Shape;20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37" y="19050"/>
              <a:ext cx="723090" cy="6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Image"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25" y="795125"/>
            <a:ext cx="3727200" cy="3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F170E"/>
                </a:solidFill>
                <a:latin typeface="PT Sans"/>
                <a:ea typeface="PT Sans"/>
                <a:cs typeface="PT Sans"/>
                <a:sym typeface="PT Sans"/>
              </a:rPr>
              <a:t>Arborescence du site</a:t>
            </a:r>
            <a:endParaRPr>
              <a:solidFill>
                <a:srgbClr val="3F170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12" name="Google Shape;212;p31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f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Présentation de la structure du site.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3" name="Google Shape;213;p31"/>
          <p:cNvGrpSpPr/>
          <p:nvPr/>
        </p:nvGrpSpPr>
        <p:grpSpPr>
          <a:xfrm>
            <a:off x="0" y="0"/>
            <a:ext cx="764700" cy="699300"/>
            <a:chOff x="0" y="0"/>
            <a:chExt cx="764700" cy="699300"/>
          </a:xfrm>
        </p:grpSpPr>
        <p:sp>
          <p:nvSpPr>
            <p:cNvPr id="214" name="Google Shape;214;p31"/>
            <p:cNvSpPr/>
            <p:nvPr/>
          </p:nvSpPr>
          <p:spPr>
            <a:xfrm>
              <a:off x="0" y="0"/>
              <a:ext cx="764700" cy="699300"/>
            </a:xfrm>
            <a:prstGeom prst="rect">
              <a:avLst/>
            </a:prstGeom>
            <a:solidFill>
              <a:srgbClr val="F9F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pic>
          <p:nvPicPr>
            <p:cNvPr id="215" name="Google Shape;21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37" y="19050"/>
              <a:ext cx="723090" cy="6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700" y="1611550"/>
            <a:ext cx="7693499" cy="21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3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32"/>
          <p:cNvGrpSpPr/>
          <p:nvPr/>
        </p:nvGrpSpPr>
        <p:grpSpPr>
          <a:xfrm>
            <a:off x="0" y="0"/>
            <a:ext cx="764700" cy="699300"/>
            <a:chOff x="0" y="0"/>
            <a:chExt cx="764700" cy="699300"/>
          </a:xfrm>
        </p:grpSpPr>
        <p:sp>
          <p:nvSpPr>
            <p:cNvPr id="223" name="Google Shape;223;p32"/>
            <p:cNvSpPr/>
            <p:nvPr/>
          </p:nvSpPr>
          <p:spPr>
            <a:xfrm>
              <a:off x="0" y="0"/>
              <a:ext cx="764700" cy="699300"/>
            </a:xfrm>
            <a:prstGeom prst="rect">
              <a:avLst/>
            </a:prstGeom>
            <a:solidFill>
              <a:srgbClr val="F9F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pic>
          <p:nvPicPr>
            <p:cNvPr id="224" name="Google Shape;224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37" y="19050"/>
              <a:ext cx="723090" cy="6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b="0" l="1053" r="1404" t="2666"/>
          <a:stretch/>
        </p:blipFill>
        <p:spPr>
          <a:xfrm>
            <a:off x="2372750" y="445025"/>
            <a:ext cx="4382300" cy="437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3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905300" y="8157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F170E"/>
                </a:solidFill>
                <a:latin typeface="PT Sans"/>
                <a:ea typeface="PT Sans"/>
                <a:cs typeface="PT Sans"/>
                <a:sym typeface="PT Sans"/>
              </a:rPr>
              <a:t>Style Tile</a:t>
            </a:r>
            <a:endParaRPr>
              <a:solidFill>
                <a:srgbClr val="3F170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2" name="Google Shape;232;p33"/>
          <p:cNvSpPr txBox="1"/>
          <p:nvPr>
            <p:ph idx="1" type="subTitle"/>
          </p:nvPr>
        </p:nvSpPr>
        <p:spPr>
          <a:xfrm>
            <a:off x="2073875" y="65025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f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Présentation des couleurs, typographies, et éléments graphiques définis pour le design du site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3" name="Google Shape;233;p33"/>
          <p:cNvGrpSpPr/>
          <p:nvPr/>
        </p:nvGrpSpPr>
        <p:grpSpPr>
          <a:xfrm>
            <a:off x="0" y="0"/>
            <a:ext cx="764700" cy="699300"/>
            <a:chOff x="0" y="0"/>
            <a:chExt cx="764700" cy="699300"/>
          </a:xfrm>
        </p:grpSpPr>
        <p:sp>
          <p:nvSpPr>
            <p:cNvPr id="234" name="Google Shape;234;p33"/>
            <p:cNvSpPr/>
            <p:nvPr/>
          </p:nvSpPr>
          <p:spPr>
            <a:xfrm>
              <a:off x="0" y="0"/>
              <a:ext cx="764700" cy="699300"/>
            </a:xfrm>
            <a:prstGeom prst="rect">
              <a:avLst/>
            </a:prstGeom>
            <a:solidFill>
              <a:srgbClr val="F9F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pic>
          <p:nvPicPr>
            <p:cNvPr id="235" name="Google Shape;23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37" y="19050"/>
              <a:ext cx="723090" cy="6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 b="1820" l="0" r="2066" t="2347"/>
          <a:stretch/>
        </p:blipFill>
        <p:spPr>
          <a:xfrm>
            <a:off x="2242275" y="1272650"/>
            <a:ext cx="4980374" cy="363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1014325" y="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F170E"/>
                </a:solidFill>
                <a:latin typeface="PT Sans"/>
                <a:ea typeface="PT Sans"/>
                <a:cs typeface="PT Sans"/>
                <a:sym typeface="PT Sans"/>
              </a:rPr>
              <a:t>Maquettage UX/UI</a:t>
            </a:r>
            <a:endParaRPr>
              <a:solidFill>
                <a:srgbClr val="3F170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243" name="Google Shape;243;p34"/>
          <p:cNvGrpSpPr/>
          <p:nvPr/>
        </p:nvGrpSpPr>
        <p:grpSpPr>
          <a:xfrm>
            <a:off x="0" y="0"/>
            <a:ext cx="764700" cy="699300"/>
            <a:chOff x="0" y="0"/>
            <a:chExt cx="764700" cy="699300"/>
          </a:xfrm>
        </p:grpSpPr>
        <p:sp>
          <p:nvSpPr>
            <p:cNvPr id="244" name="Google Shape;244;p34"/>
            <p:cNvSpPr/>
            <p:nvPr/>
          </p:nvSpPr>
          <p:spPr>
            <a:xfrm>
              <a:off x="0" y="0"/>
              <a:ext cx="764700" cy="699300"/>
            </a:xfrm>
            <a:prstGeom prst="rect">
              <a:avLst/>
            </a:prstGeom>
            <a:solidFill>
              <a:srgbClr val="F9F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pic>
          <p:nvPicPr>
            <p:cNvPr id="245" name="Google Shape;24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37" y="19050"/>
              <a:ext cx="723090" cy="6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5" y="1476200"/>
            <a:ext cx="3212850" cy="2191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100" y="1127825"/>
            <a:ext cx="1498425" cy="28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8425" y="392550"/>
            <a:ext cx="2456333" cy="435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4425" y="592700"/>
            <a:ext cx="1476675" cy="439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3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864550" y="285775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F170E"/>
                </a:solidFill>
                <a:latin typeface="PT Sans"/>
                <a:ea typeface="PT Sans"/>
                <a:cs typeface="PT Sans"/>
                <a:sym typeface="PT Sans"/>
              </a:rPr>
              <a:t>Spécifications fonctionnelles</a:t>
            </a:r>
            <a:endParaRPr>
              <a:solidFill>
                <a:srgbClr val="3F170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256" name="Google Shape;256;p35"/>
          <p:cNvGrpSpPr/>
          <p:nvPr/>
        </p:nvGrpSpPr>
        <p:grpSpPr>
          <a:xfrm>
            <a:off x="0" y="0"/>
            <a:ext cx="764700" cy="699300"/>
            <a:chOff x="0" y="0"/>
            <a:chExt cx="764700" cy="699300"/>
          </a:xfrm>
        </p:grpSpPr>
        <p:sp>
          <p:nvSpPr>
            <p:cNvPr id="257" name="Google Shape;257;p35"/>
            <p:cNvSpPr/>
            <p:nvPr/>
          </p:nvSpPr>
          <p:spPr>
            <a:xfrm>
              <a:off x="0" y="0"/>
              <a:ext cx="764700" cy="699300"/>
            </a:xfrm>
            <a:prstGeom prst="rect">
              <a:avLst/>
            </a:prstGeom>
            <a:solidFill>
              <a:srgbClr val="F9F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pic>
          <p:nvPicPr>
            <p:cNvPr id="258" name="Google Shape;25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37" y="19050"/>
              <a:ext cx="723090" cy="6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925" y="944250"/>
            <a:ext cx="3704149" cy="39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E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F170E"/>
                </a:solidFill>
                <a:latin typeface="PT Sans"/>
                <a:ea typeface="PT Sans"/>
                <a:cs typeface="PT Sans"/>
                <a:sym typeface="PT Sans"/>
              </a:rPr>
              <a:t>Conclusion</a:t>
            </a:r>
            <a:endParaRPr>
              <a:solidFill>
                <a:srgbClr val="3F170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266" name="Google Shape;266;p36"/>
          <p:cNvGrpSpPr/>
          <p:nvPr/>
        </p:nvGrpSpPr>
        <p:grpSpPr>
          <a:xfrm>
            <a:off x="0" y="0"/>
            <a:ext cx="764700" cy="699300"/>
            <a:chOff x="0" y="0"/>
            <a:chExt cx="764700" cy="699300"/>
          </a:xfrm>
        </p:grpSpPr>
        <p:sp>
          <p:nvSpPr>
            <p:cNvPr id="267" name="Google Shape;267;p36"/>
            <p:cNvSpPr/>
            <p:nvPr/>
          </p:nvSpPr>
          <p:spPr>
            <a:xfrm>
              <a:off x="0" y="0"/>
              <a:ext cx="764700" cy="699300"/>
            </a:xfrm>
            <a:prstGeom prst="rect">
              <a:avLst/>
            </a:prstGeom>
            <a:solidFill>
              <a:srgbClr val="F9F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pic>
          <p:nvPicPr>
            <p:cNvPr id="268" name="Google Shape;26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37" y="19050"/>
              <a:ext cx="723090" cy="6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75" y="1296950"/>
            <a:ext cx="6052986" cy="346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